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291" r:id="rId3"/>
    <p:sldId id="446" r:id="rId4"/>
    <p:sldId id="418" r:id="rId5"/>
    <p:sldId id="449" r:id="rId6"/>
    <p:sldId id="419" r:id="rId7"/>
    <p:sldId id="292" r:id="rId8"/>
    <p:sldId id="420" r:id="rId9"/>
    <p:sldId id="450" r:id="rId10"/>
    <p:sldId id="297" r:id="rId11"/>
    <p:sldId id="421" r:id="rId12"/>
    <p:sldId id="301" r:id="rId13"/>
    <p:sldId id="451" r:id="rId14"/>
    <p:sldId id="293" r:id="rId15"/>
    <p:sldId id="303" r:id="rId16"/>
    <p:sldId id="452" r:id="rId17"/>
    <p:sldId id="295" r:id="rId18"/>
    <p:sldId id="304" r:id="rId19"/>
    <p:sldId id="453" r:id="rId20"/>
    <p:sldId id="445" r:id="rId21"/>
    <p:sldId id="305" r:id="rId22"/>
    <p:sldId id="454" r:id="rId23"/>
    <p:sldId id="294" r:id="rId24"/>
    <p:sldId id="306" r:id="rId25"/>
    <p:sldId id="457" r:id="rId26"/>
    <p:sldId id="438" r:id="rId27"/>
    <p:sldId id="307" r:id="rId28"/>
    <p:sldId id="440" r:id="rId29"/>
    <p:sldId id="308" r:id="rId30"/>
    <p:sldId id="456" r:id="rId31"/>
    <p:sldId id="439" r:id="rId32"/>
    <p:sldId id="309" r:id="rId33"/>
    <p:sldId id="455" r:id="rId34"/>
    <p:sldId id="442" r:id="rId35"/>
    <p:sldId id="458" r:id="rId36"/>
    <p:sldId id="444" r:id="rId37"/>
    <p:sldId id="459" r:id="rId38"/>
    <p:sldId id="364" r:id="rId39"/>
    <p:sldId id="443" r:id="rId40"/>
    <p:sldId id="460" r:id="rId41"/>
    <p:sldId id="375" r:id="rId42"/>
    <p:sldId id="461" r:id="rId43"/>
    <p:sldId id="394" r:id="rId44"/>
    <p:sldId id="395" r:id="rId45"/>
    <p:sldId id="462" r:id="rId46"/>
    <p:sldId id="403" r:id="rId47"/>
    <p:sldId id="400" r:id="rId48"/>
    <p:sldId id="408" r:id="rId49"/>
    <p:sldId id="417" r:id="rId50"/>
    <p:sldId id="414" r:id="rId51"/>
    <p:sldId id="412" r:id="rId52"/>
    <p:sldId id="409" r:id="rId53"/>
    <p:sldId id="410" r:id="rId54"/>
    <p:sldId id="404" r:id="rId55"/>
    <p:sldId id="405" r:id="rId56"/>
    <p:sldId id="397" r:id="rId57"/>
    <p:sldId id="463" r:id="rId58"/>
    <p:sldId id="347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ina" initials="I" lastIdx="2" clrIdx="0">
    <p:extLst>
      <p:ext uri="{19B8F6BF-5375-455C-9EA6-DF929625EA0E}">
        <p15:presenceInfo xmlns:p15="http://schemas.microsoft.com/office/powerpoint/2012/main" xmlns="" userId="Ir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A66AC"/>
    <a:srgbClr val="AE8242"/>
    <a:srgbClr val="273F59"/>
    <a:srgbClr val="503E2A"/>
    <a:srgbClr val="A6ABB5"/>
    <a:srgbClr val="A2A9AC"/>
    <a:srgbClr val="8D9381"/>
    <a:srgbClr val="525D53"/>
    <a:srgbClr val="889270"/>
    <a:srgbClr val="91997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905" autoAdjust="0"/>
    <p:restoredTop sz="94660"/>
  </p:normalViewPr>
  <p:slideViewPr>
    <p:cSldViewPr snapToGrid="0">
      <p:cViewPr varScale="1">
        <p:scale>
          <a:sx n="42" d="100"/>
          <a:sy n="42" d="100"/>
        </p:scale>
        <p:origin x="-102" y="-1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221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2021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91586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5112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14814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3291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6353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0924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708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103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677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265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575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7397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299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982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328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2292204-1E01-4EA2-A942-0DDB13773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3638" y="174089"/>
            <a:ext cx="8664920" cy="69333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Структурное подразделение «Ларичихинский детский сад»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МКОУ «</a:t>
            </a:r>
            <a:r>
              <a:rPr lang="ru-RU" b="1" dirty="0" err="1" smtClean="0">
                <a:solidFill>
                  <a:srgbClr val="002060"/>
                </a:solidFill>
              </a:rPr>
              <a:t>Ларичихинская</a:t>
            </a:r>
            <a:r>
              <a:rPr lang="ru-RU" b="1" dirty="0" smtClean="0">
                <a:solidFill>
                  <a:srgbClr val="002060"/>
                </a:solidFill>
              </a:rPr>
              <a:t> СОШ»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BC9E58-DECC-4D9B-867B-BA4D99AE1F88}"/>
              </a:ext>
            </a:extLst>
          </p:cNvPr>
          <p:cNvSpPr txBox="1"/>
          <p:nvPr/>
        </p:nvSpPr>
        <p:spPr>
          <a:xfrm>
            <a:off x="1728473" y="1154950"/>
            <a:ext cx="8993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Создание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психолого-педагогических условий в ДОУ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для реализации требований ФГОС ДО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2CCD2D-EC54-4F07-9E7A-DCDC8B8EC5EE}"/>
              </a:ext>
            </a:extLst>
          </p:cNvPr>
          <p:cNvSpPr txBox="1"/>
          <p:nvPr/>
        </p:nvSpPr>
        <p:spPr>
          <a:xfrm>
            <a:off x="4576040" y="6314579"/>
            <a:ext cx="257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С. </a:t>
            </a:r>
            <a:r>
              <a:rPr lang="ru-RU" b="1" dirty="0" err="1" smtClean="0">
                <a:solidFill>
                  <a:srgbClr val="002060"/>
                </a:solidFill>
              </a:rPr>
              <a:t>Ларичиха</a:t>
            </a:r>
            <a:r>
              <a:rPr lang="ru-RU" b="1" dirty="0" smtClean="0">
                <a:solidFill>
                  <a:srgbClr val="002060"/>
                </a:solidFill>
              </a:rPr>
              <a:t>, 2022г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2CCD2D-EC54-4F07-9E7A-DCDC8B8EC5EE}"/>
              </a:ext>
            </a:extLst>
          </p:cNvPr>
          <p:cNvSpPr txBox="1"/>
          <p:nvPr/>
        </p:nvSpPr>
        <p:spPr>
          <a:xfrm>
            <a:off x="7618289" y="5802745"/>
            <a:ext cx="3952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rgbClr val="002060"/>
                </a:solidFill>
              </a:rPr>
              <a:t>Кирей Юлия Валерьевна, </a:t>
            </a:r>
          </a:p>
          <a:p>
            <a:pPr algn="r"/>
            <a:r>
              <a:rPr lang="ru-RU" sz="1400" b="1" dirty="0" smtClean="0">
                <a:solidFill>
                  <a:srgbClr val="002060"/>
                </a:solidFill>
              </a:rPr>
              <a:t>Старший воспитатель первой категории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Admin\Desktop\15 ноября\str_vospitately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9629" y="2708647"/>
            <a:ext cx="6090249" cy="3425381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2605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139"/>
    </mc:Choice>
    <mc:Fallback>
      <p:transition spd="slow" advTm="12139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 xmlns="">
        <p14:playEvt time="0" objId="10"/>
        <p14:playEvt time="1" objId="7"/>
        <p14:stopEvt time="11742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2374" y="201416"/>
            <a:ext cx="8911687" cy="1280890"/>
          </a:xfrm>
        </p:spPr>
        <p:txBody>
          <a:bodyPr/>
          <a:lstStyle/>
          <a:p>
            <a:r>
              <a:rPr lang="ru-RU" b="1" dirty="0" smtClean="0"/>
              <a:t>Психолого-педагогические условия: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5668" y="940279"/>
            <a:ext cx="10067026" cy="5658929"/>
          </a:xfrm>
        </p:spPr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ru-RU" b="1" dirty="0" smtClean="0"/>
              <a:t>уважение взрослых к человеческому достоинству детей, формирование и поддержка их положительной самооценки, уверенности в собственных возможностях и способностях;</a:t>
            </a:r>
          </a:p>
          <a:p>
            <a:pPr>
              <a:buFont typeface="+mj-lt"/>
              <a:buAutoNum type="arabicPeriod"/>
            </a:pPr>
            <a:r>
              <a:rPr lang="ru-RU" b="1" dirty="0" smtClean="0"/>
              <a:t>использование в образовательной деятельности форм и методов работы с детьми, соответствующих их возрастным и индивидуальным особенностям (недопустимость как искусственного ускорения, так и искусственного замедления развития детей);</a:t>
            </a:r>
          </a:p>
          <a:p>
            <a:pPr>
              <a:buFont typeface="+mj-lt"/>
              <a:buAutoNum type="arabicPeriod"/>
            </a:pPr>
            <a:r>
              <a:rPr lang="ru-RU" b="1" dirty="0" smtClean="0"/>
              <a:t>построение образовательной деятельности на основе взаимодействия взрослых с детьми, ориентированного на интересы и возможности каждого ребенка и учитывающего социальную ситуацию его развития;</a:t>
            </a:r>
          </a:p>
          <a:p>
            <a:pPr>
              <a:buFont typeface="+mj-lt"/>
              <a:buAutoNum type="arabicPeriod"/>
            </a:pPr>
            <a:r>
              <a:rPr lang="ru-RU" b="1" dirty="0" smtClean="0"/>
              <a:t>поддержка взрослыми положительного, доброжелательного отношения детей друг к другу и взаимодействия детей друг с другом в разных видах деятельности;</a:t>
            </a:r>
          </a:p>
          <a:p>
            <a:pPr>
              <a:buFont typeface="+mj-lt"/>
              <a:buAutoNum type="arabicPeriod"/>
            </a:pPr>
            <a:r>
              <a:rPr lang="ru-RU" b="1" dirty="0" smtClean="0"/>
              <a:t>поддержка инициативы и самостоятельности детей в специфических для них видах деятельности; </a:t>
            </a:r>
          </a:p>
          <a:p>
            <a:pPr>
              <a:buFont typeface="+mj-lt"/>
              <a:buAutoNum type="arabicPeriod"/>
            </a:pPr>
            <a:r>
              <a:rPr lang="ru-RU" b="1" dirty="0" smtClean="0"/>
              <a:t>возможность выбора детьми материалов, видов активности, участников совместной деятельности и общения;</a:t>
            </a:r>
            <a:endParaRPr lang="ru-RU" dirty="0" smtClean="0"/>
          </a:p>
          <a:p>
            <a:pPr>
              <a:buFont typeface="+mj-lt"/>
              <a:buAutoNum type="arabicPeriod"/>
            </a:pPr>
            <a:r>
              <a:rPr lang="ru-RU" b="1" dirty="0" smtClean="0"/>
              <a:t>защита детей от всех форм физического и психического насилия;</a:t>
            </a:r>
          </a:p>
          <a:p>
            <a:pPr>
              <a:buFont typeface="+mj-lt"/>
              <a:buAutoNum type="arabicPeriod"/>
            </a:pPr>
            <a:r>
              <a:rPr lang="ru-RU" b="1" dirty="0" smtClean="0"/>
              <a:t>поддержка родителей (законных представителей) в воспитании детей, охране и укреплении их здоровья, вовлечение семей непосредственно в образовательную деятельность.</a:t>
            </a:r>
            <a:endParaRPr lang="ru-RU" dirty="0" smtClean="0"/>
          </a:p>
          <a:p>
            <a:pPr>
              <a:buFont typeface="+mj-lt"/>
              <a:buAutoNum type="arabicPeriod"/>
            </a:pPr>
            <a:endParaRPr lang="ru-RU" dirty="0" smtClean="0"/>
          </a:p>
          <a:p>
            <a:pPr>
              <a:buNone/>
            </a:pPr>
            <a:endParaRPr lang="ru-RU" b="1" dirty="0" smtClean="0"/>
          </a:p>
          <a:p>
            <a:pPr>
              <a:buFont typeface="+mj-lt"/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\Desktop\Совещание заведующих 2023\слайды с альбомов\168413218196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5840" y="0"/>
            <a:ext cx="1118616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7102"/>
            <a:ext cx="4107303" cy="6250898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/>
              <a:t>1. уважение взрослых к достоинству детей, поддержка их положительной самооценки, уверенности в собственных возможностях и способностях</a:t>
            </a:r>
            <a:endParaRPr lang="ru-RU" sz="3200" dirty="0"/>
          </a:p>
        </p:txBody>
      </p:sp>
      <p:pic>
        <p:nvPicPr>
          <p:cNvPr id="24578" name="Picture 2" descr="C:\Users\Admin\Desktop\15 ноября\166053676260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5216" y="645567"/>
            <a:ext cx="7569572" cy="5485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00200" y="480060"/>
            <a:ext cx="9904412" cy="5431162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Методы работы взрослых по отношению к детям соответствуют уважению человеческого достоинства ребёнка. Взрослые, работающие с детьми в ДОО, должны соблюдают педагогическую этику.– это совокупность норм и правил поведения, обеспечивающая нравственный характер деятельности и взаимоотношений, акцентируя на справедливости, доброте, человечности, понимании, уважении, сдержанности и пр.</a:t>
            </a:r>
          </a:p>
          <a:p>
            <a:pPr algn="just"/>
            <a:r>
              <a:rPr lang="ru-RU" sz="2800" dirty="0" smtClean="0"/>
              <a:t> Взрослые в детском саду (особенно те, кто постоянно находится рядом с детьми) должны олицетворять собой образец высоконравственной личности.</a:t>
            </a:r>
          </a:p>
          <a:p>
            <a:pPr algn="just"/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Admin\Desktop\15 ноября\16605369139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8663" y="1"/>
            <a:ext cx="101533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74164"/>
            <a:ext cx="4137285" cy="5816185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/>
              <a:t>2. использование в образовательной деятельности форм и методов работы с детьми, соответствующих их возрастным и индивидуальным особенностям</a:t>
            </a:r>
          </a:p>
        </p:txBody>
      </p:sp>
      <p:pic>
        <p:nvPicPr>
          <p:cNvPr id="10242" name="Picture 2" descr="C:\Users\Admin\Desktop\15 ноября\16605358765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7267" y="0"/>
            <a:ext cx="80247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48740" y="457200"/>
            <a:ext cx="10155872" cy="5454022"/>
          </a:xfrm>
        </p:spPr>
        <p:txBody>
          <a:bodyPr/>
          <a:lstStyle/>
          <a:p>
            <a:pPr algn="just"/>
            <a:r>
              <a:rPr lang="ru-RU" sz="4000" dirty="0" smtClean="0"/>
              <a:t>Воспитательно-образовательная деятельность в ДОУ ориентирована на зону ближайшего развития каждого воспитанника и учитывает его психолого-возрастные, индивидуальные способности, возможности и склонности.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15 ноября\166053543200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116" y="0"/>
            <a:ext cx="108428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4813"/>
            <a:ext cx="4137285" cy="5816185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b="1" dirty="0" smtClean="0"/>
              <a:t>3. построение образовательной деятельности на основе взаимодействия взрослых с детьми, ориентированного на интересы и возможности каждого ребенка и учитывающего соц. ситуацию его развития;</a:t>
            </a:r>
            <a:br>
              <a:rPr lang="ru-RU" sz="3200" b="1" dirty="0" smtClean="0"/>
            </a:br>
            <a:endParaRPr lang="ru-RU" sz="3200" b="1" dirty="0" smtClean="0"/>
          </a:p>
        </p:txBody>
      </p:sp>
      <p:pic>
        <p:nvPicPr>
          <p:cNvPr id="11266" name="Picture 2" descr="C:\Users\Admin\Desktop\15 ноября\166053559023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5295" y="0"/>
            <a:ext cx="795670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05940" y="594360"/>
            <a:ext cx="9698672" cy="5316862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3200" dirty="0" smtClean="0"/>
              <a:t>Созданы необходимые условия для овладения умениями, находящимися в зоне ближайшего развития детей:</a:t>
            </a:r>
          </a:p>
          <a:p>
            <a:pPr lvl="0" algn="just"/>
            <a:r>
              <a:rPr lang="ru-RU" sz="3200" dirty="0" smtClean="0"/>
              <a:t>для овладения культурными средствами деятельности;</a:t>
            </a:r>
          </a:p>
          <a:p>
            <a:pPr lvl="0" algn="just"/>
            <a:r>
              <a:rPr lang="ru-RU" sz="3200" dirty="0" smtClean="0"/>
              <a:t>организацию видов деятельности, способствующих развитию мышления, речи, общения, воображения и детского творчества, личностного, физического и художественно-эстетического развития детей;</a:t>
            </a:r>
          </a:p>
          <a:p>
            <a:pPr lvl="0" algn="just"/>
            <a:r>
              <a:rPr lang="ru-RU" sz="3200" dirty="0" smtClean="0"/>
              <a:t>поддержку спонтанной игры детей, ее обогащение, обеспечение игрового времени и пространства.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Admin\Desktop\15 ноября\1660536840306.png"/>
          <p:cNvPicPr>
            <a:picLocks noChangeAspect="1" noChangeArrowheads="1"/>
          </p:cNvPicPr>
          <p:nvPr/>
        </p:nvPicPr>
        <p:blipFill>
          <a:blip r:embed="rId2"/>
          <a:srcRect l="63697" t="4575"/>
          <a:stretch>
            <a:fillRect/>
          </a:stretch>
        </p:blipFill>
        <p:spPr bwMode="auto">
          <a:xfrm>
            <a:off x="0" y="0"/>
            <a:ext cx="3833096" cy="6858000"/>
          </a:xfrm>
          <a:prstGeom prst="rect">
            <a:avLst/>
          </a:prstGeom>
          <a:noFill/>
        </p:spPr>
      </p:pic>
      <p:pic>
        <p:nvPicPr>
          <p:cNvPr id="2050" name="Picture 2" descr="C:\Users\Admin\Desktop\15 ноября\166053680615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7697" y="1"/>
            <a:ext cx="86843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Совещание заведующих 2023\слайды с альбомов\1684120193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4152" y="0"/>
            <a:ext cx="10717848" cy="6878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774" y="284813"/>
            <a:ext cx="3523841" cy="5816185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/>
              <a:t>4. поддержка взрослыми положительного, доброжелательного отношения детей друг к другу и взаимодействия детей друг с другом в разных видах деятельности;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 smtClean="0"/>
          </a:p>
        </p:txBody>
      </p:sp>
      <p:pic>
        <p:nvPicPr>
          <p:cNvPr id="16386" name="Picture 2" descr="C:\Users\Admin\Desktop\15 ноября\16605370913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2742" y="0"/>
            <a:ext cx="835925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23060" y="480060"/>
            <a:ext cx="9881552" cy="580644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Здесь необходимо помнить о том, что важнейшим условием воспитания у детей положительных взаимоотношений является отношение взрослых к малышам. Поэтому, прежде всего, взрослые собственным примером демонстрируют образцы доброжелательных взаимоотношений с детьми. Необходимым условием пробуждения и поддержания между детьми добрых отношений является привлечение их внимания к эмоциональным состояниям друг друга. Взрослый побуждает детей к проявлению радости успехам сверстника, а также проявлению сочувствия и жалости. 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Педагоги при обращении к детям используют имена, проявляют внимание к настроению, желаниям и мнениям детей, отмечают их достижения, пользуются чаще поощрением, оценки относятся к действиям (а не к личности). Педагоги проявляют уважение ко всем детям, обращают внимание детей на эмоциональное состояние друг друга, обучают способам взаимодействия, в том числе способам решения конфликтов, предоставляют возможность для выбора детьми деятельности, участников совместной деятельности, принятия детьми решений, выражения своих чувств и мыслей.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15 ноября\166053527739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0186" y="1"/>
            <a:ext cx="1049181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871" y="839448"/>
            <a:ext cx="4032355" cy="5486402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/>
              <a:t>5. поддержка инициативы и самостоятельности детей в специфических для них видах деятельности</a:t>
            </a:r>
            <a:br>
              <a:rPr lang="ru-RU" sz="2800" b="1" dirty="0" smtClean="0"/>
            </a:br>
            <a:endParaRPr lang="ru-RU" sz="2800" b="1" dirty="0" smtClean="0"/>
          </a:p>
        </p:txBody>
      </p:sp>
      <p:pic>
        <p:nvPicPr>
          <p:cNvPr id="3074" name="Picture 2" descr="C:\Users\Admin\Desktop\15 ноября\1660536885940.png"/>
          <p:cNvPicPr>
            <a:picLocks noChangeAspect="1" noChangeArrowheads="1"/>
          </p:cNvPicPr>
          <p:nvPr/>
        </p:nvPicPr>
        <p:blipFill>
          <a:blip r:embed="rId2"/>
          <a:srcRect l="2008" t="2842" b="3388"/>
          <a:stretch>
            <a:fillRect/>
          </a:stretch>
        </p:blipFill>
        <p:spPr bwMode="auto">
          <a:xfrm>
            <a:off x="4302177" y="0"/>
            <a:ext cx="788982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63040" y="365760"/>
            <a:ext cx="10041572" cy="5545462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2800" b="1" dirty="0" smtClean="0"/>
              <a:t>Педагог создаёт условия для:</a:t>
            </a:r>
          </a:p>
          <a:p>
            <a:pPr algn="just">
              <a:buNone/>
            </a:pPr>
            <a:endParaRPr lang="ru-RU" sz="2800" dirty="0" smtClean="0"/>
          </a:p>
          <a:p>
            <a:pPr lvl="0" algn="just"/>
            <a:r>
              <a:rPr lang="ru-RU" sz="2800" dirty="0" smtClean="0"/>
              <a:t>свободного выбора детьми деятельности, участников совместной деятельности;</a:t>
            </a:r>
          </a:p>
          <a:p>
            <a:pPr lvl="0" algn="just"/>
            <a:r>
              <a:rPr lang="ru-RU" sz="2800" dirty="0" smtClean="0"/>
              <a:t>для принятия детьми решений, выражения своих чувств и мыслей;</a:t>
            </a:r>
          </a:p>
          <a:p>
            <a:pPr lvl="0" algn="just"/>
            <a:r>
              <a:rPr lang="ru-RU" sz="2800" dirty="0" smtClean="0"/>
              <a:t>поддержку детской инициативы и самостоятельности в разных видах деятельности (игровой, исследовательской, проектной, познавательной и т.д.);</a:t>
            </a:r>
          </a:p>
          <a:p>
            <a:pPr lvl="0" algn="just"/>
            <a:r>
              <a:rPr lang="ru-RU" sz="2800" dirty="0" smtClean="0"/>
              <a:t>развития сферы детских инициатив – творческую (как включённость в игру, где развиваются воображение, образное мышление), в продуктивной деятельности (рисовании, лепке, конструировании),  коммуникативные инициативы (включенность во взаимодействие с окружающими людьми и проявлении чувств к ним), познавательную инициативу (любознательность, интерес к экспериментированию и познавательно-исследовательской деятельности).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Совещание заведующих 2023\слайды с альбомов\16841337542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380" y="1"/>
            <a:ext cx="1143762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4" y="1049313"/>
            <a:ext cx="3687580" cy="5066676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/>
              <a:t>6. возможность выбора детьми материалов, видов активности, участников совместной деятельности и общения </a:t>
            </a:r>
            <a:br>
              <a:rPr lang="ru-RU" sz="3200" b="1" dirty="0" smtClean="0"/>
            </a:br>
            <a:endParaRPr lang="ru-RU" sz="3200" b="1" dirty="0" smtClean="0"/>
          </a:p>
        </p:txBody>
      </p:sp>
      <p:pic>
        <p:nvPicPr>
          <p:cNvPr id="2050" name="Picture 2" descr="C:\Users\Admin\Desktop\15 ноября\166053655759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2433" y="0"/>
            <a:ext cx="82795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Admin\Desktop\Совещание заведующих 2023\слайды с альбомов\168411928293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1" y="0"/>
            <a:ext cx="113690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16571"/>
            <a:ext cx="3447738" cy="4954249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/>
              <a:t>7. защита детей от всех форм физического и психического насилия;</a:t>
            </a:r>
            <a:br>
              <a:rPr lang="ru-RU" sz="3200" b="1" dirty="0" smtClean="0"/>
            </a:br>
            <a:endParaRPr lang="ru-RU" sz="3200" dirty="0"/>
          </a:p>
        </p:txBody>
      </p:sp>
      <p:pic>
        <p:nvPicPr>
          <p:cNvPr id="1026" name="Picture 2" descr="C:\Users\Admin\Desktop\15 ноября\1660535737037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2073" y="0"/>
            <a:ext cx="876992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68780" y="594360"/>
            <a:ext cx="9835832" cy="531686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/>
              <a:t>В ДОУ реализуется образовательная программа и методики дошкольного образования, используются информационные  и </a:t>
            </a:r>
            <a:r>
              <a:rPr lang="ru-RU" sz="2000" dirty="0" err="1" smtClean="0"/>
              <a:t>здоровьесберегающие</a:t>
            </a:r>
            <a:r>
              <a:rPr lang="ru-RU" sz="2000" dirty="0" smtClean="0"/>
              <a:t> технологии, создана комплексная система планирования образовательной деятельности с учетом направленности реализуемой образовательной программы ДОУ.  </a:t>
            </a:r>
          </a:p>
          <a:p>
            <a:pPr algn="just">
              <a:buNone/>
            </a:pPr>
            <a:r>
              <a:rPr lang="ru-RU" sz="2000" dirty="0" smtClean="0"/>
              <a:t>Образовательно-воспитательная деятельность в ДОУ организована в соответствии с требованиями, предъявляемыми законодательством к дошкольному образованию и направлена на сохранение и укрепление здоровья воспитанников, предоставление равных возможностей для полноценного развития каждого ребёнка.</a:t>
            </a:r>
          </a:p>
          <a:p>
            <a:pPr algn="just">
              <a:buNone/>
            </a:pPr>
            <a:r>
              <a:rPr lang="ru-RU" sz="2000" dirty="0" smtClean="0"/>
              <a:t>Педагоги ДОУ обладают основными умениями и знаниями, в соответствии с </a:t>
            </a:r>
            <a:r>
              <a:rPr lang="ru-RU" sz="2000" dirty="0" err="1" smtClean="0"/>
              <a:t>профстандартом</a:t>
            </a:r>
            <a:r>
              <a:rPr lang="ru-RU" sz="2000" dirty="0" smtClean="0"/>
              <a:t> «Педагог», а также компетенциями, необходимыми для создания условий развития детей в соответствии с ФГОС ДО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23060" y="480060"/>
            <a:ext cx="9881552" cy="5806440"/>
          </a:xfrm>
        </p:spPr>
        <p:txBody>
          <a:bodyPr/>
          <a:lstStyle/>
          <a:p>
            <a:pPr algn="just">
              <a:buNone/>
            </a:pPr>
            <a:r>
              <a:rPr lang="ru-RU" sz="2000" b="1" dirty="0" smtClean="0"/>
              <a:t>Психическое (эмоциональное) насилие </a:t>
            </a:r>
            <a:r>
              <a:rPr lang="ru-RU" sz="2000" dirty="0" smtClean="0"/>
              <a:t>– периодическое длительное или постоянное психическое воздействие взрослых на ребёнка, приводящее к формированию у него патологических свойств характера или же тормозящее развитие личности: </a:t>
            </a:r>
          </a:p>
          <a:p>
            <a:pPr algn="just"/>
            <a:r>
              <a:rPr lang="ru-RU" sz="2000" dirty="0" smtClean="0"/>
              <a:t>- открытое неприятие и постоянная критика ребёнка,</a:t>
            </a:r>
          </a:p>
          <a:p>
            <a:pPr algn="just"/>
            <a:r>
              <a:rPr lang="ru-RU" sz="2000" dirty="0" smtClean="0"/>
              <a:t>- оскорбление или унижение его человеческого достоинства,</a:t>
            </a:r>
          </a:p>
          <a:p>
            <a:pPr algn="just"/>
            <a:r>
              <a:rPr lang="ru-RU" sz="2000" dirty="0" smtClean="0"/>
              <a:t>- угрозы в адрес ребёнка,</a:t>
            </a:r>
          </a:p>
          <a:p>
            <a:pPr algn="just"/>
            <a:r>
              <a:rPr lang="ru-RU" sz="2000" dirty="0" smtClean="0"/>
              <a:t>- ложь и невыполнение взрослым обещаний,</a:t>
            </a:r>
          </a:p>
          <a:p>
            <a:pPr algn="just"/>
            <a:r>
              <a:rPr lang="ru-RU" sz="2000" dirty="0" smtClean="0"/>
              <a:t>- однократное грубое физическое воздействие, вызвавшее у ребёнка психическую травму (появление страха, нарушение речи – например, заикание и пр.).</a:t>
            </a:r>
          </a:p>
          <a:p>
            <a:pPr algn="ctr">
              <a:buNone/>
            </a:pPr>
            <a:r>
              <a:rPr lang="ru-RU" sz="2000" b="1" dirty="0" smtClean="0"/>
              <a:t>Обеспечивается эмоциональное благополучие воспитанников через:</a:t>
            </a:r>
          </a:p>
          <a:p>
            <a:pPr algn="just"/>
            <a:r>
              <a:rPr lang="ru-RU" sz="2000" dirty="0" smtClean="0"/>
              <a:t>непосредственное общение с каждым ребёнком, а также уважительное отношение к каждому ребенку, к его чувствам и потребностям;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dmin\Desktop\Совещание заведующих 2023\слайды с альбомов\168413537324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0120" y="0"/>
            <a:ext cx="1123188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7358"/>
            <a:ext cx="4107303" cy="6250898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b="1" dirty="0" smtClean="0"/>
              <a:t>8. поддержка родителей (законных представителей) в воспитании детей, охране и укреплении их здоровья, вовлечение семей непосредственно в образовательную деятельность</a:t>
            </a:r>
            <a:endParaRPr lang="ru-RU" sz="3200" dirty="0"/>
          </a:p>
        </p:txBody>
      </p:sp>
      <p:pic>
        <p:nvPicPr>
          <p:cNvPr id="1026" name="Picture 2" descr="C:\Users\Admin\Downloads\WhatsApp Image 2023-05-17 at 08.59.3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7721" y="496510"/>
            <a:ext cx="6911094" cy="5721409"/>
          </a:xfrm>
          <a:prstGeom prst="rect">
            <a:avLst/>
          </a:prstGeom>
          <a:noFill/>
        </p:spPr>
      </p:pic>
      <p:pic>
        <p:nvPicPr>
          <p:cNvPr id="1028" name="Picture 4" descr="C:\Users\Admin\Downloads\WhatsApp Image 2023-05-17 at 08.59.2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5331" y="617220"/>
            <a:ext cx="2874169" cy="5326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23060" y="480060"/>
            <a:ext cx="9881552" cy="580644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400" dirty="0" smtClean="0"/>
              <a:t>Стоит отметить, что воспитательный процесса носит открытый характер на основе сотрудничества с семьями воспитанников:</a:t>
            </a:r>
          </a:p>
          <a:p>
            <a:pPr algn="just"/>
            <a:r>
              <a:rPr lang="ru-RU" sz="2400" dirty="0" smtClean="0"/>
              <a:t>● непосредственного вовлечения их в образовательный процесс, в том числе посредством создания образовательных проектов совместно с семьёй на основе выявления потребностей и поддержки образовательных инициатив семьи; </a:t>
            </a:r>
          </a:p>
          <a:p>
            <a:pPr algn="just"/>
            <a:r>
              <a:rPr lang="ru-RU" sz="2400" dirty="0" smtClean="0"/>
              <a:t>● взаимодействие с семьёй по вопросам образования ребёнка, охраны и укрепления его здоровья, оказания при необходимости консультативной и иной помощи.</a:t>
            </a:r>
          </a:p>
          <a:p>
            <a:pPr algn="just">
              <a:buNone/>
            </a:pPr>
            <a:r>
              <a:rPr lang="ru-RU" sz="2400" u="sng" dirty="0" smtClean="0"/>
              <a:t>Выстроено взаимодействие с семьями воспитанников в целях осуществления полноценного развития каждого ребёнка, вовлечение семей воспитанников непосредственно в образовательный процесс.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\Desktop\Совещание заведующих 2023\слайды с альбомов\168413302086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820" y="-1"/>
            <a:ext cx="11346180" cy="6904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60220" y="457200"/>
            <a:ext cx="9744392" cy="545402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600" dirty="0" smtClean="0"/>
              <a:t>Одним из важных направлений в деятельности нашего ДОУ является </a:t>
            </a:r>
            <a:r>
              <a:rPr lang="ru-RU" sz="3600" dirty="0" err="1" smtClean="0"/>
              <a:t>цифровизация</a:t>
            </a:r>
            <a:r>
              <a:rPr lang="ru-RU" sz="3600" dirty="0" smtClean="0"/>
              <a:t> воспитательно-образовательного процесса, которая рассматривается как процесс, направленный на повышение его эффективности и качества в современных условиях, и администрирования посредством применения ИКТ (информационно-коммуникативных технологий).  </a:t>
            </a:r>
          </a:p>
          <a:p>
            <a:pPr algn="just"/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15 ноября\166053652627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2038" y="0"/>
            <a:ext cx="1119996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23060" y="594360"/>
            <a:ext cx="9881552" cy="5316862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С января 2022 года все педагоги пользуются программой «Сетевой </a:t>
            </a:r>
            <a:r>
              <a:rPr lang="ru-RU" sz="4400" dirty="0" err="1" smtClean="0"/>
              <a:t>город.Образование</a:t>
            </a:r>
            <a:r>
              <a:rPr lang="ru-RU" sz="4400" dirty="0" smtClean="0"/>
              <a:t>», заполняя ежедневно (</a:t>
            </a:r>
            <a:r>
              <a:rPr lang="ru-RU" sz="4400" dirty="0" err="1" smtClean="0"/>
              <a:t>онлайн</a:t>
            </a:r>
            <a:r>
              <a:rPr lang="ru-RU" sz="4400" dirty="0" smtClean="0"/>
              <a:t>) Табель посещения воспитанников по группам.</a:t>
            </a:r>
          </a:p>
          <a:p>
            <a:pPr algn="ctr"/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821" y="0"/>
            <a:ext cx="10463840" cy="11270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Табели посещаемости воспитанников </a:t>
            </a:r>
            <a:r>
              <a:rPr lang="ru-RU" dirty="0" err="1" smtClean="0"/>
              <a:t>онлайн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программе «Сетевой </a:t>
            </a:r>
            <a:r>
              <a:rPr lang="ru-RU" dirty="0" err="1" smtClean="0"/>
              <a:t>город.Образование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Admin\Downloads\1684136972260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4663" y="1011667"/>
            <a:ext cx="9331810" cy="56990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30392" y="2674189"/>
            <a:ext cx="1621766" cy="12508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664898" y="4097547"/>
            <a:ext cx="1595887" cy="182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Admin\Desktop\Совещание заведующих 2023\слайды с альбомов\168413493486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1" y="-1"/>
            <a:ext cx="11551920" cy="68021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Совещание заведующих 2023\слайды с альбомов\16841335140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7820" y="0"/>
            <a:ext cx="6774180" cy="6858000"/>
          </a:xfrm>
          <a:prstGeom prst="rect">
            <a:avLst/>
          </a:prstGeom>
          <a:noFill/>
        </p:spPr>
      </p:pic>
      <p:pic>
        <p:nvPicPr>
          <p:cNvPr id="10243" name="Picture 3" descr="C:\Users\Admin\Desktop\Совещание заведующих 2023\слайды с альбомов\168413185604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194" y="1"/>
            <a:ext cx="504634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94460" y="525780"/>
            <a:ext cx="10110152" cy="5385442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/>
              <a:t>В 2022 году воспитатели продолжили работу по руководству </a:t>
            </a:r>
            <a:r>
              <a:rPr lang="ru-RU" sz="2800" dirty="0" err="1" smtClean="0"/>
              <a:t>онлайн</a:t>
            </a:r>
            <a:r>
              <a:rPr lang="ru-RU" sz="2800" dirty="0" smtClean="0"/>
              <a:t> платформой </a:t>
            </a:r>
            <a:r>
              <a:rPr lang="ru-RU" sz="2800" dirty="0" err="1" smtClean="0"/>
              <a:t>Учи.ру</a:t>
            </a:r>
            <a:r>
              <a:rPr lang="ru-RU" sz="2800" dirty="0" smtClean="0"/>
              <a:t> для  воспитанников подготовительной и старшей группы, а также частично в средней.  У детей сохранилась возможность закреплять знания, полученные в ДОУ в интересной современной цифровой форме по «формированию элементарных математических представлений». Дополнительно на платформе дети участвуют в различных олимпиадах, марафонах, </a:t>
            </a:r>
            <a:r>
              <a:rPr lang="ru-RU" sz="2800" dirty="0" err="1" smtClean="0"/>
              <a:t>квестах</a:t>
            </a:r>
            <a:r>
              <a:rPr lang="ru-RU" sz="2800" dirty="0" smtClean="0"/>
              <a:t>. Имеется доступ к программе по изучению Алфавита в игровой форме.</a:t>
            </a:r>
          </a:p>
          <a:p>
            <a:pPr algn="just"/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Совещание заведующих 2023\слайды с альбомов\168413482849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5860" y="0"/>
            <a:ext cx="11026140" cy="6816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03020" y="502920"/>
            <a:ext cx="10201592" cy="5408302"/>
          </a:xfrm>
        </p:spPr>
        <p:txBody>
          <a:bodyPr>
            <a:noAutofit/>
          </a:bodyPr>
          <a:lstStyle/>
          <a:p>
            <a:pPr algn="just"/>
            <a:r>
              <a:rPr lang="ru-RU" sz="3600" dirty="0" smtClean="0"/>
              <a:t>Воспитанники ДОУ за последние </a:t>
            </a:r>
            <a:r>
              <a:rPr lang="ru-RU" sz="3600" u="sng" dirty="0" smtClean="0"/>
              <a:t>3 года</a:t>
            </a:r>
            <a:r>
              <a:rPr lang="ru-RU" sz="3600" dirty="0" smtClean="0"/>
              <a:t> имеют  хорошие результаты в интеллектуальных конкурсах и участвовали в образовательных марафонах. За участие во всероссийских конкурсах, олимпиадах, марафонах на образовательных платформах, воспитанники ДОУ получили более 500 грамот, из них около 300 за призовые места. </a:t>
            </a:r>
          </a:p>
          <a:p>
            <a:pPr algn="just"/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Совещание заведующих 2023\слайды с альбомов\168413285026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2980" y="0"/>
            <a:ext cx="11209020" cy="6996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\Desktop\Совещание заведующих 2023\слайды с альбомов\168413176541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0120" y="-1"/>
            <a:ext cx="11231879" cy="68586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43100" y="548640"/>
            <a:ext cx="9561512" cy="5362582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2400" dirty="0" smtClean="0"/>
              <a:t>В последующие годы мы также планируем внедрять современные образовательные технологии в организации </a:t>
            </a:r>
            <a:r>
              <a:rPr lang="ru-RU" sz="2400" dirty="0" err="1" smtClean="0"/>
              <a:t>воспиттаельно-образовательного</a:t>
            </a:r>
            <a:r>
              <a:rPr lang="ru-RU" sz="2400" dirty="0" smtClean="0"/>
              <a:t> процесса и работе педагогов ДОУ. </a:t>
            </a:r>
          </a:p>
          <a:p>
            <a:pPr algn="just">
              <a:buNone/>
            </a:pPr>
            <a:r>
              <a:rPr lang="ru-RU" sz="2400" dirty="0" smtClean="0"/>
              <a:t>На современном этапе - детский сад - это открытая образовательная система: с одной стороны, педагогический  процесс дошкольного учреждения становится более свободным, гибким, дифференцированным, гуманным со стороны педагогического коллектива, с другой, педагоги строят педагогическую работу в сотрудничестве с родителями.</a:t>
            </a:r>
          </a:p>
          <a:p>
            <a:pPr algn="just">
              <a:buNone/>
            </a:pPr>
            <a:r>
              <a:rPr lang="ru-RU" sz="2400" dirty="0" smtClean="0"/>
              <a:t>Безусловно, эффективное взаимодействие с родителями, как элемент психолого-педагогических условий, влияет на отношение родителей к детскому саду в целом.</a:t>
            </a:r>
          </a:p>
          <a:p>
            <a:pPr algn="just">
              <a:buNone/>
            </a:pPr>
            <a:r>
              <a:rPr lang="ru-RU" sz="2400" dirty="0" smtClean="0"/>
              <a:t>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Совещание заведующих 2023\слайды с альбомов\168413289913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821" y="0"/>
            <a:ext cx="1134618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Совещание заведующих 2023\слайды с альбомов\168413123563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6470" y="0"/>
            <a:ext cx="6659376" cy="6858000"/>
          </a:xfrm>
          <a:prstGeom prst="rect">
            <a:avLst/>
          </a:prstGeom>
          <a:noFill/>
        </p:spPr>
      </p:pic>
      <p:pic>
        <p:nvPicPr>
          <p:cNvPr id="4099" name="Picture 3" descr="C:\Users\Admin\Desktop\Совещание заведующих 2023\слайды с альбомов\168411938818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4085" y="0"/>
            <a:ext cx="484632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Совещание заведующих 2023\слайды с альбомов\1684133700679.png"/>
          <p:cNvPicPr>
            <a:picLocks noChangeAspect="1" noChangeArrowheads="1"/>
          </p:cNvPicPr>
          <p:nvPr/>
        </p:nvPicPr>
        <p:blipFill>
          <a:blip r:embed="rId2"/>
          <a:srcRect l="45893"/>
          <a:stretch>
            <a:fillRect/>
          </a:stretch>
        </p:blipFill>
        <p:spPr bwMode="auto">
          <a:xfrm>
            <a:off x="1466491" y="0"/>
            <a:ext cx="9849209" cy="6887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Совещание заведующих 2023\слайды с альбомов\168413501833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2990" y="0"/>
            <a:ext cx="1112901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31620" y="594360"/>
            <a:ext cx="10104120" cy="5760720"/>
          </a:xfrm>
        </p:spPr>
        <p:txBody>
          <a:bodyPr>
            <a:noAutofit/>
          </a:bodyPr>
          <a:lstStyle/>
          <a:p>
            <a:pPr algn="just"/>
            <a:r>
              <a:rPr lang="ru-RU" sz="3600" dirty="0" smtClean="0"/>
              <a:t> В условиях реализации ФГОС ДО </a:t>
            </a:r>
            <a:r>
              <a:rPr lang="ru-RU" sz="3600" b="1" dirty="0" smtClean="0"/>
              <a:t>психолого-педагогическое сопровождение</a:t>
            </a:r>
            <a:r>
              <a:rPr lang="ru-RU" sz="3600" dirty="0" smtClean="0"/>
              <a:t> как целостная, системно организованная деятельность, в процессе которой создаются социально-психологические и педагогические условия для успешного обучения и развития каждого ребенка - становится необходимым элементом образовательного процесса. </a:t>
            </a:r>
          </a:p>
          <a:p>
            <a:pPr algn="just"/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Совещание заведующих 2023\слайды с альбомов\168413518054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" y="-1"/>
            <a:ext cx="1168908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Совещание заведующих 2023\слайды с альбомов\168413525285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7280" y="23542"/>
            <a:ext cx="11094720" cy="6834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Совещание заведующих 2023\слайды с альбомов\16841335571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6783" y="66034"/>
            <a:ext cx="6185217" cy="6791966"/>
          </a:xfrm>
          <a:prstGeom prst="rect">
            <a:avLst/>
          </a:prstGeom>
          <a:noFill/>
        </p:spPr>
      </p:pic>
      <p:pic>
        <p:nvPicPr>
          <p:cNvPr id="12291" name="Picture 3" descr="C:\Users\Admin\Desktop\Совещание заведующих 2023\слайды с альбомов\168413530722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98932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Совещание заведующих 2023\слайды с альбомов\1684134214278.png"/>
          <p:cNvPicPr>
            <a:picLocks noChangeAspect="1" noChangeArrowheads="1"/>
          </p:cNvPicPr>
          <p:nvPr/>
        </p:nvPicPr>
        <p:blipFill>
          <a:blip r:embed="rId2"/>
          <a:srcRect r="50296"/>
          <a:stretch>
            <a:fillRect/>
          </a:stretch>
        </p:blipFill>
        <p:spPr bwMode="auto">
          <a:xfrm>
            <a:off x="638355" y="16826"/>
            <a:ext cx="5831456" cy="6841174"/>
          </a:xfrm>
          <a:prstGeom prst="rect">
            <a:avLst/>
          </a:prstGeom>
          <a:noFill/>
        </p:spPr>
      </p:pic>
      <p:pic>
        <p:nvPicPr>
          <p:cNvPr id="3" name="Picture 2" descr="C:\Users\Admin\Desktop\Совещание заведующих 2023\слайды с альбомов\168413534542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8438" y="-1"/>
            <a:ext cx="5713562" cy="6878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Совещание заведующих 2023\слайды с альбомов\16841323954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804" y="0"/>
            <a:ext cx="1133919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Совещание заведующих 2023\слайды с альбомов\16841332922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11506200" cy="6888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dmin\Desktop\Совещание заведующих 2023\слайды с альбомов\168411962537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5840" y="0"/>
            <a:ext cx="1118616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28800" y="502920"/>
            <a:ext cx="9875520" cy="6355080"/>
          </a:xfrm>
        </p:spPr>
        <p:txBody>
          <a:bodyPr>
            <a:noAutofit/>
          </a:bodyPr>
          <a:lstStyle/>
          <a:p>
            <a:pPr algn="just"/>
            <a:r>
              <a:rPr lang="ru-RU" sz="3600" dirty="0" smtClean="0"/>
              <a:t>В заключении стоит сделать вывод о том, что в нашем детском саду созданы необходимые психолого-педагогические условия для комфортного пребывания воспитанников и успешного освоения Образовательной программы дошкольного образования. </a:t>
            </a:r>
          </a:p>
          <a:p>
            <a:pPr algn="just"/>
            <a:r>
              <a:rPr lang="ru-RU" sz="3600" dirty="0" smtClean="0"/>
              <a:t>А воспитательно-образовательная работа находится на достойном уровне. </a:t>
            </a:r>
          </a:p>
          <a:p>
            <a:pPr algn="just"/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457384" y="625969"/>
            <a:ext cx="8915400" cy="1148862"/>
          </a:xfrm>
        </p:spPr>
        <p:txBody>
          <a:bodyPr>
            <a:normAutofit/>
          </a:bodyPr>
          <a:lstStyle/>
          <a:p>
            <a:r>
              <a:rPr lang="ru-RU" sz="4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Admin\Desktop\15 ноября\группа-в-составе-счастливый-играть-детей-118040520.jpg"/>
          <p:cNvPicPr>
            <a:picLocks noChangeAspect="1" noChangeArrowheads="1"/>
          </p:cNvPicPr>
          <p:nvPr/>
        </p:nvPicPr>
        <p:blipFill>
          <a:blip r:embed="rId2"/>
          <a:srcRect b="9548"/>
          <a:stretch>
            <a:fillRect/>
          </a:stretch>
        </p:blipFill>
        <p:spPr bwMode="auto">
          <a:xfrm>
            <a:off x="1595887" y="1440612"/>
            <a:ext cx="9652958" cy="5282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Совещание заведующих 2023\слайды с альбомов\168413488839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" y="-254000"/>
            <a:ext cx="11369039" cy="711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3849" y="624110"/>
            <a:ext cx="9750763" cy="12808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Программа дошкольного образования  реализуется в различных </a:t>
            </a:r>
            <a:r>
              <a:rPr lang="ru-RU" b="1" dirty="0" smtClean="0"/>
              <a:t>видах деятельности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73770" y="1888762"/>
            <a:ext cx="9750763" cy="4676930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/>
              <a:t>игровая, </a:t>
            </a:r>
          </a:p>
          <a:p>
            <a:pPr lvl="0"/>
            <a:r>
              <a:rPr lang="ru-RU" sz="2400" dirty="0" smtClean="0"/>
              <a:t>коммуникативная, </a:t>
            </a:r>
          </a:p>
          <a:p>
            <a:pPr lvl="0"/>
            <a:r>
              <a:rPr lang="ru-RU" sz="2400" dirty="0" smtClean="0"/>
              <a:t>познавательно-исследовательская </a:t>
            </a:r>
          </a:p>
          <a:p>
            <a:pPr lvl="0"/>
            <a:r>
              <a:rPr lang="ru-RU" sz="2400" dirty="0" smtClean="0"/>
              <a:t>восприятие художественной литературы и фольклора,</a:t>
            </a:r>
          </a:p>
          <a:p>
            <a:pPr lvl="0"/>
            <a:r>
              <a:rPr lang="ru-RU" sz="2400" dirty="0" smtClean="0"/>
              <a:t> самообслуживание и элементарный бытовой труд,</a:t>
            </a:r>
          </a:p>
          <a:p>
            <a:pPr lvl="0"/>
            <a:r>
              <a:rPr lang="ru-RU" sz="2400" dirty="0" smtClean="0"/>
              <a:t> конструирование из разного материала, </a:t>
            </a:r>
          </a:p>
          <a:p>
            <a:pPr lvl="0"/>
            <a:r>
              <a:rPr lang="ru-RU" sz="2400" dirty="0" smtClean="0"/>
              <a:t>изобразительная,</a:t>
            </a:r>
          </a:p>
          <a:p>
            <a:pPr lvl="0"/>
            <a:r>
              <a:rPr lang="ru-RU" sz="2400" dirty="0" smtClean="0"/>
              <a:t> музыкальная, </a:t>
            </a:r>
          </a:p>
          <a:p>
            <a:pPr lvl="0"/>
            <a:r>
              <a:rPr lang="ru-RU" sz="2400" dirty="0" smtClean="0"/>
              <a:t> двигательная…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овещание заведующих 2023\слайды с альбомов\16841191148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0160" y="0"/>
            <a:ext cx="109118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31620" y="548640"/>
            <a:ext cx="9972992" cy="5362582"/>
          </a:xfrm>
        </p:spPr>
        <p:txBody>
          <a:bodyPr/>
          <a:lstStyle/>
          <a:p>
            <a:pPr algn="just"/>
            <a:r>
              <a:rPr lang="ru-RU" sz="4000" b="1" u="sng" dirty="0" smtClean="0"/>
              <a:t>Психолого-педагогические условия</a:t>
            </a:r>
            <a:r>
              <a:rPr lang="ru-RU" sz="4000" b="1" dirty="0" smtClean="0"/>
              <a:t> </a:t>
            </a:r>
            <a:r>
              <a:rPr lang="ru-RU" sz="4000" dirty="0" smtClean="0"/>
              <a:t>в ДОУ создают все взрослые, которые окружают ребёнка в детском саду – в первую очередь, воспитатели и другие педагоги, а также помощники воспитателей и другой технический персонал.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Легкий дым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6644</TotalTime>
  <Words>1472</Words>
  <Application>Microsoft Office PowerPoint</Application>
  <PresentationFormat>Произвольный</PresentationFormat>
  <Paragraphs>81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Легкий дым</vt:lpstr>
      <vt:lpstr>Слайд 1</vt:lpstr>
      <vt:lpstr>Слайд 2</vt:lpstr>
      <vt:lpstr>Слайд 3</vt:lpstr>
      <vt:lpstr>Слайд 4</vt:lpstr>
      <vt:lpstr>Слайд 5</vt:lpstr>
      <vt:lpstr>Слайд 6</vt:lpstr>
      <vt:lpstr>Программа дошкольного образования  реализуется в различных видах деятельности   </vt:lpstr>
      <vt:lpstr>Слайд 8</vt:lpstr>
      <vt:lpstr>Слайд 9</vt:lpstr>
      <vt:lpstr>Психолого-педагогические условия:</vt:lpstr>
      <vt:lpstr>Слайд 11</vt:lpstr>
      <vt:lpstr>1. уважение взрослых к достоинству детей, поддержка их положительной самооценки, уверенности в собственных возможностях и способностях</vt:lpstr>
      <vt:lpstr>Слайд 13</vt:lpstr>
      <vt:lpstr>Слайд 14</vt:lpstr>
      <vt:lpstr>2. использование в образовательной деятельности форм и методов работы с детьми, соответствующих их возрастным и индивидуальным особенностям</vt:lpstr>
      <vt:lpstr>Слайд 16</vt:lpstr>
      <vt:lpstr>Слайд 17</vt:lpstr>
      <vt:lpstr>3. построение образовательной деятельности на основе взаимодействия взрослых с детьми, ориентированного на интересы и возможности каждого ребенка и учитывающего соц. ситуацию его развития; </vt:lpstr>
      <vt:lpstr>Слайд 19</vt:lpstr>
      <vt:lpstr>Слайд 20</vt:lpstr>
      <vt:lpstr>4. поддержка взрослыми положительного, доброжелательного отношения детей друг к другу и взаимодействия детей друг с другом в разных видах деятельности; </vt:lpstr>
      <vt:lpstr>Слайд 22</vt:lpstr>
      <vt:lpstr>Слайд 23</vt:lpstr>
      <vt:lpstr>5. поддержка инициативы и самостоятельности детей в специфических для них видах деятельности </vt:lpstr>
      <vt:lpstr>Слайд 25</vt:lpstr>
      <vt:lpstr>Слайд 26</vt:lpstr>
      <vt:lpstr>6. возможность выбора детьми материалов, видов активности, участников совместной деятельности и общения  </vt:lpstr>
      <vt:lpstr>Слайд 28</vt:lpstr>
      <vt:lpstr>7. защита детей от всех форм физического и психического насилия; </vt:lpstr>
      <vt:lpstr>Слайд 30</vt:lpstr>
      <vt:lpstr>Слайд 31</vt:lpstr>
      <vt:lpstr>8. поддержка родителей (законных представителей) в воспитании детей, охране и укреплении их здоровья, вовлечение семей непосредственно в образовательную деятельность</vt:lpstr>
      <vt:lpstr>Слайд 33</vt:lpstr>
      <vt:lpstr>Слайд 34</vt:lpstr>
      <vt:lpstr>Слайд 35</vt:lpstr>
      <vt:lpstr>Слайд 36</vt:lpstr>
      <vt:lpstr>Слайд 37</vt:lpstr>
      <vt:lpstr>Табели посещаемости воспитанников онлайн в программе «Сетевой город.Образование»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Пользователь Windows</cp:lastModifiedBy>
  <cp:revision>429</cp:revision>
  <dcterms:created xsi:type="dcterms:W3CDTF">2021-10-19T10:50:53Z</dcterms:created>
  <dcterms:modified xsi:type="dcterms:W3CDTF">2023-05-19T03:40:09Z</dcterms:modified>
</cp:coreProperties>
</file>